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8" r:id="rId17"/>
    <p:sldId id="273" r:id="rId18"/>
    <p:sldId id="274" r:id="rId19"/>
    <p:sldId id="277" r:id="rId20"/>
    <p:sldId id="276" r:id="rId21"/>
    <p:sldId id="282" r:id="rId22"/>
    <p:sldId id="280" r:id="rId23"/>
  </p:sldIdLst>
  <p:sldSz cx="12192000" cy="6858000"/>
  <p:notesSz cx="6797675" cy="99250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279" userDrawn="1">
          <p15:clr>
            <a:srgbClr val="A4A3A4"/>
          </p15:clr>
        </p15:guide>
        <p15:guide id="2" pos="7401" userDrawn="1">
          <p15:clr>
            <a:srgbClr val="A4A3A4"/>
          </p15:clr>
        </p15:guide>
        <p15:guide id="3" orient="horz" pos="255" userDrawn="1">
          <p15:clr>
            <a:srgbClr val="A4A3A4"/>
          </p15:clr>
        </p15:guide>
        <p15:guide id="4" orient="horz" pos="4065" userDrawn="1">
          <p15:clr>
            <a:srgbClr val="A4A3A4"/>
          </p15:clr>
        </p15:guide>
        <p15:guide id="5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643" autoAdjust="0"/>
  </p:normalViewPr>
  <p:slideViewPr>
    <p:cSldViewPr snapToGrid="0" showGuides="1">
      <p:cViewPr varScale="1">
        <p:scale>
          <a:sx n="93" d="100"/>
          <a:sy n="93" d="100"/>
        </p:scale>
        <p:origin x="1152" y="78"/>
      </p:cViewPr>
      <p:guideLst>
        <p:guide pos="279"/>
        <p:guide pos="7401"/>
        <p:guide orient="horz" pos="255"/>
        <p:guide orient="horz" pos="4065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99F29B-98EC-41DB-BDE5-A0C2C7349BD6}" type="datetimeFigureOut">
              <a:rPr lang="ru-RU" smtClean="0"/>
              <a:t>19.02.2025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9464EB-CE2F-479E-9917-BDC7503A30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77224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1AA9B5-03F5-4882-B7D3-3CBB30A98A3E}" type="datetimeFigureOut">
              <a:rPr lang="ru-RU" smtClean="0"/>
              <a:t>19.02.2025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9838"/>
            <a:ext cx="59563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6431"/>
            <a:ext cx="5438140" cy="3907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7C73A5-278F-4007-850A-80E6F37C10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77414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7C73A5-278F-4007-850A-80E6F37C1097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86062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7C73A5-278F-4007-850A-80E6F37C1097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93274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7C73A5-278F-4007-850A-80E6F37C1097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95137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7C73A5-278F-4007-850A-80E6F37C1097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37107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7C73A5-278F-4007-850A-80E6F37C1097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7612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7C73A5-278F-4007-850A-80E6F37C1097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322437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7C73A5-278F-4007-850A-80E6F37C1097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413571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7C73A5-278F-4007-850A-80E6F37C1097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268578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7C73A5-278F-4007-850A-80E6F37C1097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98683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7C73A5-278F-4007-850A-80E6F37C1097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50528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7C73A5-278F-4007-850A-80E6F37C1097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90467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7C73A5-278F-4007-850A-80E6F37C109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354036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Сроки</a:t>
            </a:r>
            <a:r>
              <a:rPr lang="ru-RU" baseline="0" dirty="0" smtClean="0"/>
              <a:t> анкетирования:</a:t>
            </a:r>
          </a:p>
          <a:p>
            <a:pPr marL="228600" indent="-228600">
              <a:buAutoNum type="arabicParenR"/>
            </a:pPr>
            <a:r>
              <a:rPr lang="ru-RU" baseline="0" dirty="0" smtClean="0"/>
              <a:t>Лечебное дело – ноябрь 2024 г.</a:t>
            </a:r>
          </a:p>
          <a:p>
            <a:pPr marL="228600" indent="-228600">
              <a:buAutoNum type="arabicParenR"/>
            </a:pPr>
            <a:r>
              <a:rPr lang="ru-RU" baseline="0" dirty="0" smtClean="0"/>
              <a:t>Стоматология – апрель 2023 г.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7C73A5-278F-4007-850A-80E6F37C1097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34960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7C73A5-278F-4007-850A-80E6F37C109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4121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7C73A5-278F-4007-850A-80E6F37C109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95872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7C73A5-278F-4007-850A-80E6F37C109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0897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7C73A5-278F-4007-850A-80E6F37C109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16406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Примечание:</a:t>
            </a:r>
          </a:p>
          <a:p>
            <a:r>
              <a:rPr lang="ru-RU" dirty="0" smtClean="0"/>
              <a:t>Проверены следующие РПД</a:t>
            </a:r>
            <a:r>
              <a:rPr lang="ru-RU" baseline="0" dirty="0" smtClean="0"/>
              <a:t> : 1) История медицины (по специальностям Лечебное дело, Педиатрия, Стоматология), Общественное здоровье и здравоохранение, экономика здравоохранения (по специальностям Лечебное дело, Педиатрия, Стоматология)</a:t>
            </a:r>
          </a:p>
          <a:p>
            <a:r>
              <a:rPr lang="ru-RU" baseline="0" dirty="0" smtClean="0"/>
              <a:t>Обратить внимание на раздел «Оценочные средства» – в таблице «</a:t>
            </a:r>
            <a:r>
              <a:rPr lang="ru-RU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Планируемые результаты освоения образовательной программы, обеспечиваемые дисциплиной (модулем) и соотнесенные с оценочными средствами промежуточной аттестации по дисциплине (модулю</a:t>
            </a:r>
            <a:r>
              <a:rPr lang="en-US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» </a:t>
            </a:r>
            <a:r>
              <a:rPr lang="ru-RU" baseline="0" dirty="0" smtClean="0"/>
              <a:t>должны быть указаны оценочные средства ПРОМЕЖУТОЧНОЙ АТТЕСТАЦИИ, а не текущей.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7C73A5-278F-4007-850A-80E6F37C1097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15595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Примечания: </a:t>
            </a:r>
            <a:endParaRPr lang="ru-RU" b="0" dirty="0" smtClean="0">
              <a:effectLst/>
            </a:endParaRPr>
          </a:p>
          <a:p>
            <a:pPr rtl="0"/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целесообразна замена файлов с организационной информацией в курсах на ресурсы Страница, Текст и медиа, Книга</a:t>
            </a:r>
            <a:endParaRPr lang="ru-RU" b="0" dirty="0" smtClean="0">
              <a:effectLst/>
            </a:endParaRPr>
          </a:p>
          <a:p>
            <a:pPr rtl="0"/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при формировании Задания использовать передовое оценивание - Рубрика для оптимизации оценивания, сокращения времени на оценивание, выработке единых кафедральных стандартов оценки идентичных видов заданий на разных ОП</a:t>
            </a:r>
            <a:endParaRPr lang="ru-RU" b="0" dirty="0" smtClean="0">
              <a:effectLst/>
            </a:endParaRPr>
          </a:p>
          <a:p>
            <a:pPr rtl="0"/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сократить количество слайдов в учебных презентациях (более 30 слайдов воспринимаются сложно, есть риск “пролистывания” обучающимися презентаций без обращения к содержанию). Обратить внимание на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интерактив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работу с законодательной базой “от обратного”, то есть формировать задания с запрограммированными ошибками и т.п. на основании нормативных документов для стимулирования интереса</a:t>
            </a:r>
            <a:endParaRPr lang="ru-RU" b="0" dirty="0" smtClean="0">
              <a:effectLst/>
            </a:endParaRPr>
          </a:p>
          <a:p>
            <a:pPr marL="171450" indent="-171450" rtl="0">
              <a:buFontTx/>
              <a:buChar char="-"/>
            </a:pP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отчете к аудиту указано количество курсов 2???</a:t>
            </a:r>
          </a:p>
          <a:p>
            <a:pPr marL="171450" indent="-171450" rtl="0">
              <a:buFontTx/>
              <a:buChar char="-"/>
            </a:pPr>
            <a:endParaRPr lang="ru-RU" b="0" dirty="0" smtClean="0">
              <a:effectLst/>
            </a:endParaRPr>
          </a:p>
          <a:p>
            <a:pPr rtl="0"/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ходе аудита оценены структура и содержание ЭК:</a:t>
            </a:r>
            <a:endParaRPr lang="ru-RU" b="0" dirty="0" smtClean="0">
              <a:effectLst/>
            </a:endParaRPr>
          </a:p>
          <a:p>
            <a:pPr rtl="0" fontAlgn="base"/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4, 5 курс Лечебное дело Общественное здоровье и здравоохранение, экономика здравоохранения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ОЗиЗ</a:t>
            </a:r>
            <a:endParaRPr lang="ru-RU" sz="1200" b="1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fontAlgn="base"/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cours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English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medium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History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medicine</a:t>
            </a:r>
            <a:endParaRPr lang="ru-RU" sz="1200" b="1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fontAlgn="base"/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обратите внимание на качество презентаций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7C73A5-278F-4007-850A-80E6F37C1097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60287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7C73A5-278F-4007-850A-80E6F37C1097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53094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50B63-5AC3-4435-9067-045446A4B04C}" type="datetimeFigureOut">
              <a:rPr lang="ru-RU" smtClean="0"/>
              <a:t>19.02.2025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C4A5C-77EB-475D-9AE0-27A0523574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2504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50B63-5AC3-4435-9067-045446A4B04C}" type="datetimeFigureOut">
              <a:rPr lang="ru-RU" smtClean="0"/>
              <a:t>19.02.2025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C4A5C-77EB-475D-9AE0-27A0523574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1282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50B63-5AC3-4435-9067-045446A4B04C}" type="datetimeFigureOut">
              <a:rPr lang="ru-RU" smtClean="0"/>
              <a:t>19.02.2025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C4A5C-77EB-475D-9AE0-27A0523574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2715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50B63-5AC3-4435-9067-045446A4B04C}" type="datetimeFigureOut">
              <a:rPr lang="ru-RU" smtClean="0"/>
              <a:t>19.02.2025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C4A5C-77EB-475D-9AE0-27A0523574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2501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50B63-5AC3-4435-9067-045446A4B04C}" type="datetimeFigureOut">
              <a:rPr lang="ru-RU" smtClean="0"/>
              <a:t>19.02.2025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C4A5C-77EB-475D-9AE0-27A0523574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1206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50B63-5AC3-4435-9067-045446A4B04C}" type="datetimeFigureOut">
              <a:rPr lang="ru-RU" smtClean="0"/>
              <a:t>19.02.2025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C4A5C-77EB-475D-9AE0-27A0523574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3625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50B63-5AC3-4435-9067-045446A4B04C}" type="datetimeFigureOut">
              <a:rPr lang="ru-RU" smtClean="0"/>
              <a:t>19.02.2025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C4A5C-77EB-475D-9AE0-27A0523574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7789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50B63-5AC3-4435-9067-045446A4B04C}" type="datetimeFigureOut">
              <a:rPr lang="ru-RU" smtClean="0"/>
              <a:t>19.02.2025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C4A5C-77EB-475D-9AE0-27A0523574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5936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50B63-5AC3-4435-9067-045446A4B04C}" type="datetimeFigureOut">
              <a:rPr lang="ru-RU" smtClean="0"/>
              <a:t>19.02.2025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C4A5C-77EB-475D-9AE0-27A0523574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082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50B63-5AC3-4435-9067-045446A4B04C}" type="datetimeFigureOut">
              <a:rPr lang="ru-RU" smtClean="0"/>
              <a:t>19.02.2025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C4A5C-77EB-475D-9AE0-27A0523574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3770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50B63-5AC3-4435-9067-045446A4B04C}" type="datetimeFigureOut">
              <a:rPr lang="ru-RU" smtClean="0"/>
              <a:t>19.02.2025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C4A5C-77EB-475D-9AE0-27A0523574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2114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50B63-5AC3-4435-9067-045446A4B04C}" type="datetimeFigureOut">
              <a:rPr lang="ru-RU" smtClean="0"/>
              <a:t>19.02.2025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C4A5C-77EB-475D-9AE0-27A0523574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521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1671" y="2571185"/>
            <a:ext cx="114812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Arial Black" panose="020B0A04020102020204" pitchFamily="34" charset="0"/>
              </a:rPr>
              <a:t>ИТОГИ КОМПЛЕКСНОГО АУДИТА</a:t>
            </a:r>
          </a:p>
          <a:p>
            <a:r>
              <a:rPr lang="ru-RU" sz="32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КАФЕДРЫ ОБЩЕСТВЕННОГО ЗДОРОВЬЯ, ЗДРАВООХРАНЕНИЯ И СОЦИАЛЬНОЙ РАБОТЫ</a:t>
            </a:r>
            <a:endParaRPr lang="ru-RU" sz="32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914" y="404814"/>
            <a:ext cx="833626" cy="83362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367073" y="636961"/>
            <a:ext cx="58341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ФГБОУ ВО СГМУ (г. Архангельск) Минздрава России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1671" y="6053078"/>
            <a:ext cx="71420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Заведующий кафедрой – Мордовский Э.А., д.м.н., доцент </a:t>
            </a:r>
          </a:p>
        </p:txBody>
      </p:sp>
    </p:spTree>
    <p:extLst>
      <p:ext uri="{BB962C8B-B14F-4D97-AF65-F5344CB8AC3E}">
        <p14:creationId xmlns:p14="http://schemas.microsoft.com/office/powerpoint/2010/main" val="2115327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4977" y="287118"/>
            <a:ext cx="112117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Качество </a:t>
            </a:r>
            <a:r>
              <a:rPr lang="ru-RU" sz="2800" dirty="0" err="1" smtClean="0">
                <a:solidFill>
                  <a:srgbClr val="C00000"/>
                </a:solidFill>
                <a:latin typeface="Arial Black" panose="020B0A04020102020204" pitchFamily="34" charset="0"/>
              </a:rPr>
              <a:t>внеучебной</a:t>
            </a:r>
            <a:r>
              <a:rPr lang="ru-RU" sz="28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 и воспитательной деятельности</a:t>
            </a:r>
            <a:endParaRPr lang="ru-RU" sz="28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5329566"/>
              </p:ext>
            </p:extLst>
          </p:nvPr>
        </p:nvGraphicFramePr>
        <p:xfrm>
          <a:off x="442913" y="839840"/>
          <a:ext cx="11306176" cy="59199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3088">
                  <a:extLst>
                    <a:ext uri="{9D8B030D-6E8A-4147-A177-3AD203B41FA5}">
                      <a16:colId xmlns:a16="http://schemas.microsoft.com/office/drawing/2014/main" val="165638192"/>
                    </a:ext>
                  </a:extLst>
                </a:gridCol>
                <a:gridCol w="5653088">
                  <a:extLst>
                    <a:ext uri="{9D8B030D-6E8A-4147-A177-3AD203B41FA5}">
                      <a16:colId xmlns:a16="http://schemas.microsoft.com/office/drawing/2014/main" val="4136913185"/>
                    </a:ext>
                  </a:extLst>
                </a:gridCol>
              </a:tblGrid>
              <a:tr h="570695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Сильные стороны</a:t>
                      </a:r>
                      <a:endParaRPr lang="ru-RU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Области совершенствования</a:t>
                      </a:r>
                      <a:endParaRPr lang="ru-RU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8016438"/>
                  </a:ext>
                </a:extLst>
              </a:tr>
              <a:tr h="4841344">
                <a:tc>
                  <a:txBody>
                    <a:bodyPr/>
                    <a:lstStyle/>
                    <a:p>
                      <a:pPr marL="171450" indent="-17145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ru-RU" sz="1600" dirty="0" smtClean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Наличие на кафедре программного комплекса университета по </a:t>
                      </a:r>
                      <a:r>
                        <a:rPr lang="ru-RU" sz="1600" dirty="0" err="1" smtClean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внеучебной</a:t>
                      </a:r>
                      <a:r>
                        <a:rPr lang="ru-RU" sz="1600" dirty="0" smtClean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(воспитательной) деятельности;</a:t>
                      </a:r>
                    </a:p>
                    <a:p>
                      <a:pPr marL="171450" indent="-17145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ru-RU" sz="1600" dirty="0" smtClean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ППС кафедры ведут работу по патриотическому воспитанию студентов (беседы о подвиге военных врачей в ВОВ),</a:t>
                      </a:r>
                      <a:r>
                        <a:rPr lang="ru-RU" sz="1600" baseline="0" dirty="0" smtClean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в</a:t>
                      </a:r>
                      <a:r>
                        <a:rPr lang="ru-RU" sz="1600" dirty="0" smtClean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учебные дисциплины включены беседы этико-</a:t>
                      </a:r>
                      <a:r>
                        <a:rPr lang="ru-RU" sz="1600" dirty="0" err="1" smtClean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деонтологической</a:t>
                      </a:r>
                      <a:r>
                        <a:rPr lang="ru-RU" sz="1600" dirty="0" smtClean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направленности, осуществляется правовое воспитание</a:t>
                      </a:r>
                    </a:p>
                    <a:p>
                      <a:pPr marL="171450" indent="-17145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ru-RU" sz="1600" dirty="0" smtClean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Кафедрой реализуется университетская Целевая комплексная программа по формированию ЗОЖ – ежемесячно проводятся Лектории в рамках общественного «Университета здоровья»  </a:t>
                      </a:r>
                    </a:p>
                    <a:p>
                      <a:pPr marL="171450" indent="-17145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ru-RU" sz="1600" dirty="0" smtClean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Кафедрой осуществляется волонтерская деятельность – ежемесячно с населением г. Архангельска проводятся профилактические мероприятия в рамках студенческого проекта волонтеров-медиков «Мобильный студенческий здравпункт»</a:t>
                      </a:r>
                    </a:p>
                    <a:p>
                      <a:pPr marL="171450" indent="-17145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ru-RU" sz="1600" dirty="0" smtClean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ППС кафедры включены в реализацию Федеральной программы «Обучение служением» (наставник - Корниенко К.Б.) с социальным проектом (Здоровье Определяет Жизнь) – проведено 24 </a:t>
                      </a:r>
                      <a:r>
                        <a:rPr lang="ru-RU" sz="16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мероприятия со школьниками г. Архангельска, охват – 434 чел.</a:t>
                      </a:r>
                    </a:p>
                    <a:p>
                      <a:pPr marL="171450" indent="-17145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ru-RU" sz="16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Кафедра совместно с УВСР участвует в проведении университетских просветительских (2) и воспитательных (7) мероприятий</a:t>
                      </a:r>
                    </a:p>
                  </a:txBody>
                  <a:tcPr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12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Включать в повестку заседаний кафедры вопросы воспитания студентов</a:t>
                      </a:r>
                    </a:p>
                    <a:p>
                      <a:pPr marL="285750" indent="-285750">
                        <a:spcAft>
                          <a:spcPts val="12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ППС кафедры включиться в реализацию наставнической деятельности в университете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78863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9081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4977" y="287118"/>
            <a:ext cx="83471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Качество международной деятельности</a:t>
            </a:r>
            <a:endParaRPr lang="ru-RU" sz="28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9631309"/>
              </p:ext>
            </p:extLst>
          </p:nvPr>
        </p:nvGraphicFramePr>
        <p:xfrm>
          <a:off x="442913" y="1041149"/>
          <a:ext cx="11306176" cy="54120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3088">
                  <a:extLst>
                    <a:ext uri="{9D8B030D-6E8A-4147-A177-3AD203B41FA5}">
                      <a16:colId xmlns:a16="http://schemas.microsoft.com/office/drawing/2014/main" val="165638192"/>
                    </a:ext>
                  </a:extLst>
                </a:gridCol>
                <a:gridCol w="5653088">
                  <a:extLst>
                    <a:ext uri="{9D8B030D-6E8A-4147-A177-3AD203B41FA5}">
                      <a16:colId xmlns:a16="http://schemas.microsoft.com/office/drawing/2014/main" val="4136913185"/>
                    </a:ext>
                  </a:extLst>
                </a:gridCol>
              </a:tblGrid>
              <a:tr h="570695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Сильные стороны</a:t>
                      </a:r>
                      <a:endParaRPr lang="ru-RU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Области совершенствования</a:t>
                      </a:r>
                      <a:endParaRPr lang="ru-RU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8016438"/>
                  </a:ext>
                </a:extLst>
              </a:tr>
              <a:tr h="4841344"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1200"/>
                        </a:spcBef>
                        <a:buFont typeface="Wingdings" panose="05000000000000000000" pitchFamily="2" charset="2"/>
                        <a:buChar char="Ø"/>
                      </a:pPr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Достаточно высокий уровень международной активности кафедры</a:t>
                      </a:r>
                    </a:p>
                    <a:p>
                      <a:pPr marL="285750" indent="-285750">
                        <a:spcBef>
                          <a:spcPts val="1200"/>
                        </a:spcBef>
                        <a:buFont typeface="Wingdings" panose="05000000000000000000" pitchFamily="2" charset="2"/>
                        <a:buChar char="Ø"/>
                      </a:pPr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Большое количество учебных, научно-практических и воспитательных мероприятий для обучающихся иностранных граждан</a:t>
                      </a:r>
                    </a:p>
                    <a:p>
                      <a:pPr marL="285750" indent="-285750">
                        <a:spcBef>
                          <a:spcPts val="1200"/>
                        </a:spcBef>
                        <a:buFont typeface="Wingdings" panose="05000000000000000000" pitchFamily="2" charset="2"/>
                        <a:buChar char="Ø"/>
                      </a:pPr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Хороший уровень коммуникации с иностранными обучающимися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Отмечается большой потенциал кафедры в развитии обменных программ, летних и зимних школ для обучающихся как в России, так и за рубежом иностранных граждан. 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78863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8775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5525" y="2905732"/>
            <a:ext cx="59025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Хозрасчетная деятельность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55525" y="286167"/>
            <a:ext cx="87318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Качество материально-технической базы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78955" y="1385058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42913" y="924674"/>
            <a:ext cx="113061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Базы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кафедры:</a:t>
            </a:r>
          </a:p>
          <a:p>
            <a:pPr marL="360363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- Административный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корпус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СГМУ (пр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Троицкий, д.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51)</a:t>
            </a:r>
          </a:p>
          <a:p>
            <a:pPr marL="360363">
              <a:buFontTx/>
              <a:buChar char="-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ГБУЗ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АО «Архангельская областная клиническая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больница» (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прд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Сибиряковцев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, 15)</a:t>
            </a: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Необходим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новый компьютерный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класс и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приобретение лицензионной многопользовательской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версии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медицинской информационной системы «Ариадна»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42913" y="3534310"/>
            <a:ext cx="11306175" cy="28469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На кафедре ведется хозрасчетная деятельность</a:t>
            </a:r>
          </a:p>
          <a:p>
            <a:pPr>
              <a:spcAft>
                <a:spcPts val="600"/>
              </a:spcAft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Доходы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кафедры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от реализации программ ДПО:</a:t>
            </a:r>
          </a:p>
          <a:p>
            <a:pPr indent="452438">
              <a:spcAft>
                <a:spcPts val="600"/>
              </a:spcAft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2020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- 2 878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462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руб.</a:t>
            </a:r>
          </a:p>
          <a:p>
            <a:pPr indent="452438">
              <a:spcAft>
                <a:spcPts val="600"/>
              </a:spcAft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2021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- 2 710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119 руб.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2438">
              <a:spcAft>
                <a:spcPts val="600"/>
              </a:spcAft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2022 - 1 246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700 руб.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2438">
              <a:spcAft>
                <a:spcPts val="600"/>
              </a:spcAft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2023 - 2 789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850 руб.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2438">
              <a:spcAft>
                <a:spcPts val="600"/>
              </a:spcAft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2024 - 1 693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365 руб.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5293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5647" y="2983110"/>
            <a:ext cx="1030602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КВАЛИФИКАЦИОННЫЕ ТРЕБОВАНИЯ</a:t>
            </a:r>
          </a:p>
          <a:p>
            <a:r>
              <a:rPr lang="ru-RU" sz="32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К ДОЛЖНОСТИ ЗАВЕДУЮЩЕГО КАФЕДРОЙ</a:t>
            </a:r>
            <a:endParaRPr lang="ru-RU" sz="32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4517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3638" y="299307"/>
            <a:ext cx="61189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Учебно-методическая работа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7678984"/>
              </p:ext>
            </p:extLst>
          </p:nvPr>
        </p:nvGraphicFramePr>
        <p:xfrm>
          <a:off x="442913" y="1088105"/>
          <a:ext cx="11306175" cy="53650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0560">
                  <a:extLst>
                    <a:ext uri="{9D8B030D-6E8A-4147-A177-3AD203B41FA5}">
                      <a16:colId xmlns:a16="http://schemas.microsoft.com/office/drawing/2014/main" val="2386437818"/>
                    </a:ext>
                  </a:extLst>
                </a:gridCol>
                <a:gridCol w="2607398">
                  <a:extLst>
                    <a:ext uri="{9D8B030D-6E8A-4147-A177-3AD203B41FA5}">
                      <a16:colId xmlns:a16="http://schemas.microsoft.com/office/drawing/2014/main" val="2047935560"/>
                    </a:ext>
                  </a:extLst>
                </a:gridCol>
                <a:gridCol w="2288217">
                  <a:extLst>
                    <a:ext uri="{9D8B030D-6E8A-4147-A177-3AD203B41FA5}">
                      <a16:colId xmlns:a16="http://schemas.microsoft.com/office/drawing/2014/main" val="2907359425"/>
                    </a:ext>
                  </a:extLst>
                </a:gridCol>
              </a:tblGrid>
              <a:tr h="552477"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Показатель (за 5 лет)</a:t>
                      </a:r>
                      <a:endParaRPr lang="ru-RU" b="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Норма</a:t>
                      </a:r>
                      <a:endParaRPr lang="ru-RU" b="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Факт</a:t>
                      </a:r>
                      <a:endParaRPr lang="ru-RU" b="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4097841"/>
                  </a:ext>
                </a:extLst>
              </a:tr>
              <a:tr h="687515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Чтение полного лекционного курса по дисциплине/модулю* (ед.)</a:t>
                      </a:r>
                    </a:p>
                  </a:txBody>
                  <a:tcPr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2/1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0576842"/>
                  </a:ext>
                </a:extLst>
              </a:tr>
              <a:tr h="687515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Учебники с грифами федеральных и региональных ведомств/руководства (шт.)</a:t>
                      </a:r>
                    </a:p>
                  </a:txBody>
                  <a:tcPr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8362279"/>
                  </a:ext>
                </a:extLst>
              </a:tr>
              <a:tr h="687515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 Учебные пособия с грифами УМО/без грифа (шт.)</a:t>
                      </a:r>
                    </a:p>
                  </a:txBody>
                  <a:tcPr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1/1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(</a:t>
                      </a:r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без</a:t>
                      </a:r>
                      <a:r>
                        <a:rPr lang="ru-RU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грифа)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4301313"/>
                  </a:ext>
                </a:extLst>
              </a:tr>
              <a:tr h="6875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4. Экспертиза тестовых заданий для ГИА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(% дисциплин)</a:t>
                      </a:r>
                    </a:p>
                  </a:txBody>
                  <a:tcPr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07520"/>
                  </a:ext>
                </a:extLst>
              </a:tr>
              <a:tr h="687515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 Экспертиза ситуационных задач для ГИА (% дисциплин)</a:t>
                      </a:r>
                    </a:p>
                  </a:txBody>
                  <a:tcPr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6222490"/>
                  </a:ext>
                </a:extLst>
              </a:tr>
              <a:tr h="6875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6. Инновационные методы обучения</a:t>
                      </a:r>
                    </a:p>
                  </a:txBody>
                  <a:tcPr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8938939"/>
                  </a:ext>
                </a:extLst>
              </a:tr>
              <a:tr h="6875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7. Открытые занятия для ППС (занятие, ед.)</a:t>
                      </a:r>
                    </a:p>
                  </a:txBody>
                  <a:tcPr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27003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6852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3638" y="299307"/>
            <a:ext cx="72891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Научно-исследовательская работа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1514336"/>
              </p:ext>
            </p:extLst>
          </p:nvPr>
        </p:nvGraphicFramePr>
        <p:xfrm>
          <a:off x="442913" y="954026"/>
          <a:ext cx="11306175" cy="52248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0560">
                  <a:extLst>
                    <a:ext uri="{9D8B030D-6E8A-4147-A177-3AD203B41FA5}">
                      <a16:colId xmlns:a16="http://schemas.microsoft.com/office/drawing/2014/main" val="2386437818"/>
                    </a:ext>
                  </a:extLst>
                </a:gridCol>
                <a:gridCol w="2607398">
                  <a:extLst>
                    <a:ext uri="{9D8B030D-6E8A-4147-A177-3AD203B41FA5}">
                      <a16:colId xmlns:a16="http://schemas.microsoft.com/office/drawing/2014/main" val="2047935560"/>
                    </a:ext>
                  </a:extLst>
                </a:gridCol>
                <a:gridCol w="2288217">
                  <a:extLst>
                    <a:ext uri="{9D8B030D-6E8A-4147-A177-3AD203B41FA5}">
                      <a16:colId xmlns:a16="http://schemas.microsoft.com/office/drawing/2014/main" val="2907359425"/>
                    </a:ext>
                  </a:extLst>
                </a:gridCol>
              </a:tblGrid>
              <a:tr h="472119"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Показатель (за 5 лет)</a:t>
                      </a:r>
                      <a:endParaRPr lang="ru-RU" b="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Норма</a:t>
                      </a:r>
                      <a:endParaRPr lang="ru-RU" b="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Факт</a:t>
                      </a:r>
                      <a:endParaRPr lang="ru-RU" b="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409784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1. Статьи в рецензируемых журналах, рекомендованных ВАК, </a:t>
                      </a:r>
                      <a:r>
                        <a:rPr lang="en-US" sz="1800" dirty="0" smtClean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Scopus</a:t>
                      </a:r>
                      <a:r>
                        <a:rPr lang="ru-RU" sz="1800" dirty="0" smtClean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800" dirty="0" smtClean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Web of Science </a:t>
                      </a:r>
                      <a:r>
                        <a:rPr lang="ru-RU" sz="1800" dirty="0" smtClean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(шт.)</a:t>
                      </a:r>
                      <a:endParaRPr lang="ru-RU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0576842"/>
                  </a:ext>
                </a:extLst>
              </a:tr>
              <a:tr h="5413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2. Монографии (шт.)</a:t>
                      </a:r>
                    </a:p>
                  </a:txBody>
                  <a:tcPr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8362279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3. Организация конгрессов, конференций, симпозиумов (ед.)</a:t>
                      </a:r>
                    </a:p>
                  </a:txBody>
                  <a:tcPr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4301313"/>
                  </a:ext>
                </a:extLst>
              </a:tr>
              <a:tr h="5517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4. Заявки на участие в грантах (ед.)</a:t>
                      </a:r>
                    </a:p>
                  </a:txBody>
                  <a:tcPr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07520"/>
                  </a:ext>
                </a:extLst>
              </a:tr>
              <a:tr h="5445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5. Участие в международных проектах (ед.)</a:t>
                      </a:r>
                    </a:p>
                  </a:txBody>
                  <a:tcPr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6222490"/>
                  </a:ext>
                </a:extLst>
              </a:tr>
              <a:tr h="55480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6. Руководство диссертационного исследования (ед.)</a:t>
                      </a:r>
                    </a:p>
                  </a:txBody>
                  <a:tcPr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8938939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7. Оппонирование, рецензирование диссертационного исследования (ед.)</a:t>
                      </a:r>
                      <a:endParaRPr lang="ru-RU" sz="18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2700306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8. Индекс </a:t>
                      </a:r>
                      <a:r>
                        <a:rPr lang="ru-RU" sz="1800" dirty="0" err="1" smtClean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Хирша</a:t>
                      </a:r>
                      <a:r>
                        <a:rPr lang="ru-RU" sz="1800" dirty="0" smtClean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(по системам РИНЦ, </a:t>
                      </a:r>
                      <a:r>
                        <a:rPr lang="ru-RU" sz="1800" dirty="0" err="1" smtClean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Web</a:t>
                      </a:r>
                      <a:r>
                        <a:rPr lang="ru-RU" sz="1800" dirty="0" smtClean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800" dirty="0" err="1" smtClean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of</a:t>
                      </a:r>
                      <a:endParaRPr lang="ru-RU" sz="1800" dirty="0" smtClean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 smtClean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Science</a:t>
                      </a:r>
                      <a:r>
                        <a:rPr lang="ru-RU" sz="1800" dirty="0" smtClean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800" dirty="0" err="1" smtClean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Scopus</a:t>
                      </a:r>
                      <a:r>
                        <a:rPr lang="ru-RU" sz="1800" dirty="0" smtClean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РИНЦ – 14,</a:t>
                      </a:r>
                    </a:p>
                    <a:p>
                      <a:pPr algn="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SCOPUS – 2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8613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0906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3638" y="299307"/>
            <a:ext cx="79191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Общественно значимая деятельность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1507053"/>
              </p:ext>
            </p:extLst>
          </p:nvPr>
        </p:nvGraphicFramePr>
        <p:xfrm>
          <a:off x="442913" y="822527"/>
          <a:ext cx="11306175" cy="59160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0560">
                  <a:extLst>
                    <a:ext uri="{9D8B030D-6E8A-4147-A177-3AD203B41FA5}">
                      <a16:colId xmlns:a16="http://schemas.microsoft.com/office/drawing/2014/main" val="2386437818"/>
                    </a:ext>
                  </a:extLst>
                </a:gridCol>
                <a:gridCol w="2607398">
                  <a:extLst>
                    <a:ext uri="{9D8B030D-6E8A-4147-A177-3AD203B41FA5}">
                      <a16:colId xmlns:a16="http://schemas.microsoft.com/office/drawing/2014/main" val="2047935560"/>
                    </a:ext>
                  </a:extLst>
                </a:gridCol>
                <a:gridCol w="2288217">
                  <a:extLst>
                    <a:ext uri="{9D8B030D-6E8A-4147-A177-3AD203B41FA5}">
                      <a16:colId xmlns:a16="http://schemas.microsoft.com/office/drawing/2014/main" val="2907359425"/>
                    </a:ext>
                  </a:extLst>
                </a:gridCol>
              </a:tblGrid>
              <a:tr h="543206"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Показатель (за 5 лет)</a:t>
                      </a:r>
                      <a:endParaRPr lang="ru-RU" b="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Норма</a:t>
                      </a:r>
                      <a:endParaRPr lang="ru-RU" b="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Факт</a:t>
                      </a:r>
                      <a:endParaRPr lang="ru-RU" b="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4097841"/>
                  </a:ext>
                </a:extLst>
              </a:tr>
              <a:tr h="674553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Работа в рабочих (экспертных) группах вуза (приказы, ед.)</a:t>
                      </a:r>
                    </a:p>
                  </a:txBody>
                  <a:tcPr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0576842"/>
                  </a:ext>
                </a:extLst>
              </a:tr>
              <a:tr h="674553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Работа в профильных комитетах, комиссиях и рабочих группах городского и областного уровня</a:t>
                      </a:r>
                    </a:p>
                  </a:txBody>
                  <a:tcPr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8362279"/>
                  </a:ext>
                </a:extLst>
              </a:tr>
              <a:tr h="674553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 Общественное признание деятельности преподавателя (грамоты, медали, ордена, звания)</a:t>
                      </a:r>
                    </a:p>
                  </a:txBody>
                  <a:tcPr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Региональный уровень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Почетная грамота Министерства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экономического развития и промышленности АО (2023 г.)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4301313"/>
                  </a:ext>
                </a:extLst>
              </a:tr>
              <a:tr h="67455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4. Публикация в общественно-политических изданиях, способствующих положительному имиджу вуза, ранней профориентации специалистов</a:t>
                      </a:r>
                    </a:p>
                  </a:txBody>
                  <a:tcPr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07520"/>
                  </a:ext>
                </a:extLst>
              </a:tr>
              <a:tr h="438549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 Участие в работе ассоциации врачей</a:t>
                      </a:r>
                    </a:p>
                  </a:txBody>
                  <a:tcPr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6222490"/>
                  </a:ext>
                </a:extLst>
              </a:tr>
              <a:tr h="4417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6. Участие в аттестации врачей (рецензия)</a:t>
                      </a:r>
                    </a:p>
                  </a:txBody>
                  <a:tcPr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8938939"/>
                  </a:ext>
                </a:extLst>
              </a:tr>
              <a:tr h="6745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7. Участие в профориентационной работе (количество мероприятий)</a:t>
                      </a:r>
                    </a:p>
                  </a:txBody>
                  <a:tcPr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27003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6112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5647" y="2983110"/>
            <a:ext cx="66175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ИНФОРМАЦИОННАЯ КАРТА</a:t>
            </a:r>
            <a:endParaRPr lang="ru-RU" sz="32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9018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7138152"/>
              </p:ext>
            </p:extLst>
          </p:nvPr>
        </p:nvGraphicFramePr>
        <p:xfrm>
          <a:off x="442912" y="404813"/>
          <a:ext cx="11306176" cy="6065417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08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461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29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58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23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7170">
                <a:tc>
                  <a:txBody>
                    <a:bodyPr/>
                    <a:lstStyle/>
                    <a:p>
                      <a:pPr algn="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№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Критерий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Норма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Показатель кафедры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Уровень соответствия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7191"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itchFamily="34" charset="0"/>
                          <a:cs typeface="Arial" panose="020B0604020202020204" pitchFamily="34" charset="0"/>
                        </a:rPr>
                        <a:t>Доля штатных ППС</a:t>
                      </a:r>
                    </a:p>
                  </a:txBody>
                  <a:tcPr marL="38664" marR="38664" marT="38644" marB="38644" horzOverflow="overflow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itchFamily="34" charset="0"/>
                          <a:cs typeface="Arial" panose="020B0604020202020204" pitchFamily="34" charset="0"/>
                        </a:rPr>
                        <a:t>Не менее 50%</a:t>
                      </a:r>
                    </a:p>
                  </a:txBody>
                  <a:tcPr marL="38664" marR="38664" marT="38644" marB="38644" horzOverflow="overflow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92%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соответствует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0324"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itchFamily="34" charset="0"/>
                          <a:cs typeface="Arial" panose="020B0604020202020204" pitchFamily="34" charset="0"/>
                        </a:rPr>
                        <a:t>Доля ППС, имеющих базовое и/или дополнительное образование по профилю преподаваемых дисциплин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itchFamily="34" charset="0"/>
                          <a:cs typeface="Arial" panose="020B0604020202020204" pitchFamily="34" charset="0"/>
                        </a:rPr>
                        <a:t>(в приведенных к целочисленным значениям ставок)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38664" marR="38664" marT="38644" marB="38644" horzOverflow="overflow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itchFamily="34" charset="0"/>
                          <a:cs typeface="Arial" panose="020B0604020202020204" pitchFamily="34" charset="0"/>
                        </a:rPr>
                        <a:t>Не менее 70%</a:t>
                      </a:r>
                    </a:p>
                  </a:txBody>
                  <a:tcPr marL="38664" marR="38664" marT="38644" marB="38644" horzOverflow="overflow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соответствует</a:t>
                      </a:r>
                    </a:p>
                    <a:p>
                      <a:pPr algn="l"/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531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38664" marR="38664" marT="38644" marB="38644" horzOverflow="overflow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itchFamily="34" charset="0"/>
                          <a:cs typeface="Arial" panose="020B0604020202020204" pitchFamily="34" charset="0"/>
                        </a:rPr>
                        <a:t>Доля ППС кафедры, имеющих ученую степень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itchFamily="34" charset="0"/>
                          <a:cs typeface="Arial" panose="020B0604020202020204" pitchFamily="34" charset="0"/>
                        </a:rPr>
                        <a:t>(в приведенных к целочисленным значениям ставок)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38664" marR="38664" marT="38644" marB="38644" horzOverflow="overflow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itchFamily="34" charset="0"/>
                          <a:cs typeface="Arial" panose="020B0604020202020204" pitchFamily="34" charset="0"/>
                        </a:rPr>
                        <a:t>Не менее 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itchFamily="34" charset="0"/>
                          <a:cs typeface="Arial" panose="020B0604020202020204" pitchFamily="34" charset="0"/>
                        </a:rPr>
                        <a:t>65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itchFamily="34" charset="0"/>
                          <a:cs typeface="Arial" panose="020B0604020202020204" pitchFamily="34" charset="0"/>
                        </a:rPr>
                        <a:t>% </a:t>
                      </a:r>
                    </a:p>
                  </a:txBody>
                  <a:tcPr marL="38664" marR="38664" marT="38644" marB="38644" horzOverflow="overflow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82,8%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соответствует</a:t>
                      </a:r>
                    </a:p>
                    <a:p>
                      <a:pPr algn="l"/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5318"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itchFamily="34" charset="0"/>
                          <a:cs typeface="Arial" panose="020B0604020202020204" pitchFamily="34" charset="0"/>
                        </a:rPr>
                        <a:t>Разработка и реализация электронных курсов/модулей в системах ДО, в том числе на иностранном языке</a:t>
                      </a:r>
                    </a:p>
                  </a:txBody>
                  <a:tcPr marL="38664" marR="38664" marT="38644" marB="38644" horzOverflow="overflow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itchFamily="34" charset="0"/>
                          <a:cs typeface="Arial" panose="020B0604020202020204" pitchFamily="34" charset="0"/>
                        </a:rPr>
                        <a:t>Не менее 1 курса</a:t>
                      </a:r>
                    </a:p>
                  </a:txBody>
                  <a:tcPr marL="38664" marR="38664" marT="38644" marB="38644" horzOverflow="overflow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94/5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соответствует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6891"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itchFamily="34" charset="0"/>
                          <a:cs typeface="Arial" panose="020B0604020202020204" pitchFamily="34" charset="0"/>
                        </a:rPr>
                        <a:t>Количество подготовленных и изданных сотрудниками кафедры учебников, учебных пособий (за отчетный период)</a:t>
                      </a:r>
                    </a:p>
                  </a:txBody>
                  <a:tcPr marL="38664" marR="38664" marT="38644" marB="38644" horzOverflow="overflow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itchFamily="34" charset="0"/>
                          <a:cs typeface="Arial" panose="020B0604020202020204" pitchFamily="34" charset="0"/>
                        </a:rPr>
                        <a:t>1 ед.</a:t>
                      </a:r>
                    </a:p>
                  </a:txBody>
                  <a:tcPr marL="38664" marR="38664" marT="38644" marB="38644" horzOverflow="overflow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ru-RU" sz="140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соответствует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6891"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itchFamily="34" charset="0"/>
                          <a:cs typeface="Arial" panose="020B0604020202020204" pitchFamily="34" charset="0"/>
                        </a:rPr>
                        <a:t>Доля учебных дисциплин, обеспеченных РП в соответствии с требованиями ФГОС и вуза</a:t>
                      </a:r>
                    </a:p>
                  </a:txBody>
                  <a:tcPr marL="38664" marR="38664" marT="38644" marB="38644" horzOverflow="overflow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itchFamily="34" charset="0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 marL="38664" marR="38664" marT="38644" marB="38644" horzOverflow="overflow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соответствует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6891"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itchFamily="34" charset="0"/>
                          <a:cs typeface="Arial" panose="020B0604020202020204" pitchFamily="34" charset="0"/>
                        </a:rPr>
                        <a:t>Доля практик, обеспеченных РП в соответствии с требованиями ФГОС и вуза</a:t>
                      </a:r>
                    </a:p>
                  </a:txBody>
                  <a:tcPr marL="38664" marR="38664" marT="38644" marB="38644" horzOverflow="overflow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itchFamily="34" charset="0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 marL="38664" marR="38664" marT="38644" marB="38644" horzOverflow="overflow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соответствует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7456321"/>
                  </a:ext>
                </a:extLst>
              </a:tr>
              <a:tr h="388597"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itchFamily="34" charset="0"/>
                          <a:cs typeface="Arial" panose="020B0604020202020204" pitchFamily="34" charset="0"/>
                        </a:rPr>
                        <a:t>Количество обучающихся, участвующих в УИРС, НИРС</a:t>
                      </a:r>
                    </a:p>
                  </a:txBody>
                  <a:tcPr marL="38664" marR="38664" marT="38644" marB="38644" horzOverflow="overflow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itchFamily="34" charset="0"/>
                          <a:cs typeface="Arial" panose="020B0604020202020204" pitchFamily="34" charset="0"/>
                        </a:rPr>
                        <a:t>Не определена</a:t>
                      </a:r>
                    </a:p>
                  </a:txBody>
                  <a:tcPr marL="38664" marR="38664" marT="38644" marB="38644" horzOverflow="overflow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соответствует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6891"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itchFamily="34" charset="0"/>
                          <a:cs typeface="Arial" panose="020B0604020202020204" pitchFamily="34" charset="0"/>
                        </a:rPr>
                        <a:t>Количество выступлений обучающихся на конференциях различного уровня, подготовленных под руководством ППС</a:t>
                      </a:r>
                    </a:p>
                  </a:txBody>
                  <a:tcPr marL="38664" marR="38664" marT="38644" marB="38644" horzOverflow="overflow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itchFamily="34" charset="0"/>
                          <a:cs typeface="Arial" panose="020B0604020202020204" pitchFamily="34" charset="0"/>
                        </a:rPr>
                        <a:t>Не менее 2</a:t>
                      </a:r>
                    </a:p>
                  </a:txBody>
                  <a:tcPr marL="38664" marR="38664" marT="38644" marB="38644" horzOverflow="overflow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&gt;40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соответствует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76891"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itchFamily="34" charset="0"/>
                          <a:cs typeface="Arial" panose="020B0604020202020204" pitchFamily="34" charset="0"/>
                        </a:rPr>
                        <a:t>Количество публикаций обучающихся, подготовленных под руководством ППС </a:t>
                      </a:r>
                    </a:p>
                  </a:txBody>
                  <a:tcPr marL="38664" marR="38664" marT="38644" marB="38644" horzOverflow="overflow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itchFamily="34" charset="0"/>
                          <a:cs typeface="Arial" panose="020B0604020202020204" pitchFamily="34" charset="0"/>
                        </a:rPr>
                        <a:t>Не менее 2</a:t>
                      </a:r>
                    </a:p>
                  </a:txBody>
                  <a:tcPr marL="38664" marR="38664" marT="38644" marB="38644" horzOverflow="overflow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&gt;200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соответствует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8306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5647" y="2983110"/>
            <a:ext cx="966963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ИССЛЕДОВАНИЕ УДОВЛЕТВОРЕННОСТИ</a:t>
            </a:r>
          </a:p>
          <a:p>
            <a:r>
              <a:rPr lang="ru-RU" sz="32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ОБУЧАЮЩИХСЯ</a:t>
            </a:r>
            <a:endParaRPr lang="ru-RU" sz="32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5603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4032" y="305221"/>
            <a:ext cx="73837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Основание для проведения аудита</a:t>
            </a:r>
            <a:endParaRPr lang="ru-RU" sz="28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Содержимое 2"/>
          <p:cNvSpPr txBox="1">
            <a:spLocks/>
          </p:cNvSpPr>
          <p:nvPr/>
        </p:nvSpPr>
        <p:spPr>
          <a:xfrm>
            <a:off x="104115" y="933739"/>
            <a:ext cx="11291888" cy="116280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12700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Приказ  № 458 от 25 октября 2024 г.</a:t>
            </a:r>
          </a:p>
          <a:p>
            <a:pPr indent="12700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«О комплексном аудите деятельности кафедр»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4032" y="2607398"/>
            <a:ext cx="55435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Сроки проведения аудита</a:t>
            </a:r>
            <a:endParaRPr lang="ru-RU" sz="28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104115" y="3235916"/>
            <a:ext cx="11291888" cy="116280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12700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25 – 29 ноября 2024 г.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104115" y="5538093"/>
            <a:ext cx="11291888" cy="116280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12700">
              <a:spcBef>
                <a:spcPts val="600"/>
              </a:spcBef>
              <a:buFont typeface="Arial" panose="020B0604020202020204" pitchFamily="34" charset="0"/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2230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9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2050677"/>
              </p:ext>
            </p:extLst>
          </p:nvPr>
        </p:nvGraphicFramePr>
        <p:xfrm>
          <a:off x="467543" y="4399382"/>
          <a:ext cx="11281545" cy="1871215"/>
        </p:xfrm>
        <a:graphic>
          <a:graphicData uri="http://schemas.openxmlformats.org/drawingml/2006/table">
            <a:tbl>
              <a:tblPr/>
              <a:tblGrid>
                <a:gridCol w="17987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65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965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965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40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990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0636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– совсем не удовлетворен</a:t>
                      </a:r>
                    </a:p>
                  </a:txBody>
                  <a:tcPr marT="34277" marB="342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– скорее не удовлетворен</a:t>
                      </a:r>
                    </a:p>
                  </a:txBody>
                  <a:tcPr marT="34277" marB="3427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– не могу сказать, удовлетворен или нет</a:t>
                      </a:r>
                    </a:p>
                  </a:txBody>
                  <a:tcPr marT="34277" marB="3427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– скорее удовлетворен, чем нет</a:t>
                      </a:r>
                    </a:p>
                  </a:txBody>
                  <a:tcPr marT="34277" marB="3427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– вполне удовлетворен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77" marB="3427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 дали ответа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(чел.)</a:t>
                      </a:r>
                    </a:p>
                  </a:txBody>
                  <a:tcPr marT="34277" marB="3427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2819">
                <a:tc gridSpan="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респондентов, ответивших на данный вопрос</a:t>
                      </a:r>
                    </a:p>
                  </a:txBody>
                  <a:tcPr marT="34277" marB="342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77" marB="3427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20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</a:rPr>
                        <a:t>8,1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</a:endParaRPr>
                    </a:p>
                  </a:txBody>
                  <a:tcPr marL="63500" marR="6350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</a:rPr>
                        <a:t>9,7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</a:endParaRPr>
                    </a:p>
                  </a:txBody>
                  <a:tcPr marL="63500" marR="635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</a:rPr>
                        <a:t>22,6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</a:endParaRPr>
                    </a:p>
                  </a:txBody>
                  <a:tcPr marL="63500" marR="635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</a:rPr>
                        <a:t>35,5</a:t>
                      </a:r>
                      <a:endParaRPr lang="ru-RU" sz="18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</a:endParaRPr>
                    </a:p>
                  </a:txBody>
                  <a:tcPr marL="63500" marR="635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</a:rPr>
                        <a:t>24,2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</a:endParaRPr>
                    </a:p>
                  </a:txBody>
                  <a:tcPr marL="63500" marR="635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u-RU" sz="1800" dirty="0" smtClean="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</a:rPr>
                        <a:t>4</a:t>
                      </a:r>
                      <a:endParaRPr lang="ru-RU" sz="1800" dirty="0"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34978" y="3929204"/>
            <a:ext cx="114141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31.05.03 Стоматология, 2 курс, «Общественное здоровье и здравоохранение» (66 чел.), апрель 2023 г.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4978" y="875496"/>
            <a:ext cx="114141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31.05.01 Лечебное дело,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курс, «Общественное здоровье и здравоохранение» (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107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чел.), ноябрь 2024 г.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Group 9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7281330"/>
              </p:ext>
            </p:extLst>
          </p:nvPr>
        </p:nvGraphicFramePr>
        <p:xfrm>
          <a:off x="467543" y="1345674"/>
          <a:ext cx="11281545" cy="1871215"/>
        </p:xfrm>
        <a:graphic>
          <a:graphicData uri="http://schemas.openxmlformats.org/drawingml/2006/table">
            <a:tbl>
              <a:tblPr/>
              <a:tblGrid>
                <a:gridCol w="17987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65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965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965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40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990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0636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– совсем не удовлетворен</a:t>
                      </a:r>
                    </a:p>
                  </a:txBody>
                  <a:tcPr marT="34277" marB="342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– скорее не удовлетворен</a:t>
                      </a:r>
                    </a:p>
                  </a:txBody>
                  <a:tcPr marT="34277" marB="3427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– не могу сказать, удовлетворен или нет</a:t>
                      </a:r>
                    </a:p>
                  </a:txBody>
                  <a:tcPr marT="34277" marB="3427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– скорее удовлетворен, чем нет</a:t>
                      </a:r>
                    </a:p>
                  </a:txBody>
                  <a:tcPr marT="34277" marB="3427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– вполне удовлетворен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77" marB="3427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 дали ответа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(чел.)</a:t>
                      </a:r>
                    </a:p>
                  </a:txBody>
                  <a:tcPr marT="34277" marB="3427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2819">
                <a:tc gridSpan="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респондентов, ответивших на данный вопрос</a:t>
                      </a:r>
                    </a:p>
                  </a:txBody>
                  <a:tcPr marT="34277" marB="342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77" marB="3427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20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</a:rPr>
                        <a:t>-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</a:endParaRPr>
                    </a:p>
                  </a:txBody>
                  <a:tcPr marL="63500" marR="6350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</a:rPr>
                        <a:t>0,9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</a:endParaRPr>
                    </a:p>
                  </a:txBody>
                  <a:tcPr marL="63500" marR="635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</a:rPr>
                        <a:t>0,9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</a:endParaRPr>
                    </a:p>
                  </a:txBody>
                  <a:tcPr marL="63500" marR="635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</a:rPr>
                        <a:t>9,3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</a:endParaRPr>
                    </a:p>
                  </a:txBody>
                  <a:tcPr marL="63500" marR="635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</a:rPr>
                        <a:t>88,9</a:t>
                      </a:r>
                      <a:endParaRPr lang="ru-RU" sz="18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</a:endParaRPr>
                    </a:p>
                  </a:txBody>
                  <a:tcPr marL="63500" marR="635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u-RU" sz="1800" dirty="0" smtClean="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</a:rPr>
                        <a:t>-</a:t>
                      </a:r>
                      <a:endParaRPr lang="ru-RU" sz="1800" dirty="0"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9949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1" y="2503055"/>
            <a:ext cx="12192000" cy="1874981"/>
          </a:xfrm>
          <a:prstGeom prst="rect">
            <a:avLst/>
          </a:prstGeom>
          <a:solidFill>
            <a:srgbClr val="D6DB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Заголовок 1"/>
          <p:cNvSpPr txBox="1">
            <a:spLocks noChangeArrowheads="1"/>
          </p:cNvSpPr>
          <p:nvPr/>
        </p:nvSpPr>
        <p:spPr>
          <a:xfrm>
            <a:off x="340171" y="281164"/>
            <a:ext cx="9677400" cy="48736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Black" panose="020B0A04020102020204" pitchFamily="34" charset="0"/>
                <a:ea typeface="+mj-ea"/>
                <a:cs typeface="Times New Roman" panose="02020603050405020304" pitchFamily="18" charset="0"/>
              </a:rPr>
              <a:t>Решение ученого совета </a:t>
            </a:r>
            <a:endParaRPr kumimoji="0" lang="ru-RU" altLang="ru-RU" sz="28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 Black" panose="020B0A04020102020204" pitchFamily="34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3" name="Заголовок 1"/>
          <p:cNvSpPr txBox="1">
            <a:spLocks noChangeArrowheads="1"/>
          </p:cNvSpPr>
          <p:nvPr/>
        </p:nvSpPr>
        <p:spPr>
          <a:xfrm>
            <a:off x="340171" y="755101"/>
            <a:ext cx="11248558" cy="735481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lvl="0" algn="l"/>
            <a:r>
              <a:rPr lang="ru-RU" sz="2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факультета </a:t>
            </a:r>
            <a:r>
              <a:rPr lang="ru-RU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клинической психологии, социальной работы и адаптивной физической культуры и факультета экономики и управления</a:t>
            </a:r>
            <a:endParaRPr kumimoji="0" lang="ru-RU" altLang="ru-RU" sz="20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1"/>
          <p:cNvSpPr txBox="1">
            <a:spLocks noChangeArrowheads="1"/>
          </p:cNvSpPr>
          <p:nvPr/>
        </p:nvSpPr>
        <p:spPr>
          <a:xfrm>
            <a:off x="340171" y="1488293"/>
            <a:ext cx="11248558" cy="48736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Black" panose="020B0A04020102020204" pitchFamily="34" charset="0"/>
                <a:ea typeface="+mj-ea"/>
                <a:cs typeface="Times New Roman" panose="02020603050405020304" pitchFamily="18" charset="0"/>
              </a:rPr>
              <a:t>от 28 января 2025 года</a:t>
            </a:r>
            <a:endParaRPr kumimoji="0" lang="ru-RU" altLang="ru-RU" sz="20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 Black" panose="020B0A04020102020204" pitchFamily="34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0171" y="2641943"/>
            <a:ext cx="45475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рекомендовать безусловно – 14 человек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0171" y="3010567"/>
            <a:ext cx="2432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р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екомендовать – нет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0171" y="3379191"/>
            <a:ext cx="3656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ожет быть рекомендован – нет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0171" y="4905435"/>
            <a:ext cx="112485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Мордовского Эдгара Артуровича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40171" y="5337122"/>
            <a:ext cx="112485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рекомендовать безусловно на должность заведующего кафедрой общественного здоровья, здравоохранения и социальной работы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40171" y="3733330"/>
            <a:ext cx="4169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едействительных бюллетеней – нет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6314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76099" y="3061699"/>
            <a:ext cx="37572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Благодарю за внимание!</a:t>
            </a:r>
            <a:endParaRPr lang="ru-RU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59623" y="4119936"/>
            <a:ext cx="8906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Ответственный аудитор – </a:t>
            </a:r>
            <a:r>
              <a:rPr lang="ru-RU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Ирха</a:t>
            </a:r>
            <a:r>
              <a:rPr lang="ru-RU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Людмила Александровна</a:t>
            </a:r>
            <a:endParaRPr lang="ru-RU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8644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4032" y="298764"/>
            <a:ext cx="59618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Состав аудиторской группы</a:t>
            </a:r>
            <a:endParaRPr lang="ru-RU" sz="28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5623844"/>
              </p:ext>
            </p:extLst>
          </p:nvPr>
        </p:nvGraphicFramePr>
        <p:xfrm>
          <a:off x="442913" y="1133311"/>
          <a:ext cx="11306175" cy="47100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33602">
                  <a:extLst>
                    <a:ext uri="{9D8B030D-6E8A-4147-A177-3AD203B41FA5}">
                      <a16:colId xmlns:a16="http://schemas.microsoft.com/office/drawing/2014/main" val="2084476530"/>
                    </a:ext>
                  </a:extLst>
                </a:gridCol>
                <a:gridCol w="3872573">
                  <a:extLst>
                    <a:ext uri="{9D8B030D-6E8A-4147-A177-3AD203B41FA5}">
                      <a16:colId xmlns:a16="http://schemas.microsoft.com/office/drawing/2014/main" val="941652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Направление аудита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Аудитор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0891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Качество кадрового обеспечения</a:t>
                      </a:r>
                      <a:endParaRPr lang="ru-R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7" marB="45717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8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Заец</a:t>
                      </a:r>
                      <a:r>
                        <a:rPr lang="ru-R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Л.П.</a:t>
                      </a:r>
                      <a:endParaRPr lang="ru-R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7" marB="45717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67903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Качество учебного процесса </a:t>
                      </a:r>
                      <a:endParaRPr lang="ru-R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7" marB="45717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8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Бобкова</a:t>
                      </a:r>
                      <a:r>
                        <a:rPr lang="ru-R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М.Л.</a:t>
                      </a:r>
                      <a:endParaRPr lang="ru-RU" sz="18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7" marB="45717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12066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Качество учебно-методического обеспечения,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внутренняя</a:t>
                      </a:r>
                      <a:r>
                        <a:rPr lang="ru-RU" sz="1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оценка качества</a:t>
                      </a:r>
                      <a:endParaRPr lang="ru-R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7" marB="45717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8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Ирха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Л.А., ответственный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аудитор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7" marB="45717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56186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8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Цифровизация</a:t>
                      </a:r>
                      <a:r>
                        <a:rPr lang="ru-RU" sz="1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образовательной деятельности, сайт</a:t>
                      </a:r>
                      <a:endParaRPr lang="ru-R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7" marB="45717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Шестакова М.В.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7" marB="45717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73853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Качество воспитательной работы</a:t>
                      </a:r>
                      <a:r>
                        <a:rPr lang="ru-RU" sz="1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и </a:t>
                      </a:r>
                      <a:r>
                        <a:rPr lang="ru-RU" sz="18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внеучебной</a:t>
                      </a:r>
                      <a:r>
                        <a:rPr lang="ru-RU" sz="1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деятельности</a:t>
                      </a:r>
                      <a:endParaRPr lang="ru-R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7" marB="45717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8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Корниенко</a:t>
                      </a:r>
                      <a:r>
                        <a:rPr lang="ru-R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Е.Р.</a:t>
                      </a:r>
                      <a:endParaRPr lang="ru-R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7" marB="45717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524625"/>
                  </a:ext>
                </a:extLst>
              </a:tr>
              <a:tr h="386969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Качество научно-исследовательской деятельности</a:t>
                      </a:r>
                      <a:endParaRPr lang="ru-R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7" marB="45717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Гржибовский А.М.</a:t>
                      </a:r>
                      <a:endParaRPr lang="ru-R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7" marB="45717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89987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Международная деятельность и мобильность</a:t>
                      </a:r>
                      <a:r>
                        <a:rPr lang="ru-RU" sz="1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профессорско-преподавательского состава кафедры</a:t>
                      </a:r>
                      <a:endParaRPr lang="ru-R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7" marB="45717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Сумароков Ю.А.</a:t>
                      </a:r>
                      <a:endParaRPr lang="ru-R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7" marB="45717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82301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Качество материально-технического обеспечения</a:t>
                      </a:r>
                    </a:p>
                  </a:txBody>
                  <a:tcPr marT="45717" marB="45717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Глазова</a:t>
                      </a:r>
                      <a:r>
                        <a:rPr lang="ru-RU" sz="1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Е.Л.</a:t>
                      </a:r>
                      <a:endParaRPr lang="ru-R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7" marB="45717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72626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Хозрасчетная деятельность</a:t>
                      </a:r>
                      <a:endParaRPr lang="ru-R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7" marB="45717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8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Холопова</a:t>
                      </a:r>
                      <a:r>
                        <a:rPr lang="ru-R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Н.О.</a:t>
                      </a:r>
                      <a:endParaRPr lang="ru-R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7" marB="45717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77656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Качество</a:t>
                      </a:r>
                      <a:r>
                        <a:rPr lang="ru-RU" sz="1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документооборота</a:t>
                      </a:r>
                      <a:endParaRPr lang="ru-R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7" marB="45717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Логинова Т.А.</a:t>
                      </a:r>
                      <a:endParaRPr lang="ru-R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7" marB="45717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97442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658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4977" y="287118"/>
            <a:ext cx="69942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Качество кадрового обеспечения</a:t>
            </a:r>
            <a:endParaRPr lang="ru-RU" sz="28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4977" y="950613"/>
            <a:ext cx="38620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Количество ставок ППС – </a:t>
            </a:r>
            <a:r>
              <a:rPr lang="ru-RU" sz="2000" dirty="0" smtClean="0">
                <a:latin typeface="Arial Black" panose="020B0A04020102020204" pitchFamily="34" charset="0"/>
                <a:cs typeface="Arial" panose="020B0604020202020204" pitchFamily="34" charset="0"/>
              </a:rPr>
              <a:t>10,99 </a:t>
            </a:r>
            <a:endParaRPr lang="ru-RU" sz="2000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34977" y="1319945"/>
            <a:ext cx="34644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Количество ставок УВП – </a:t>
            </a:r>
            <a:r>
              <a:rPr lang="ru-RU" sz="2000" dirty="0">
                <a:latin typeface="Arial Black" panose="020B0A04020102020204" pitchFamily="34" charset="0"/>
                <a:cs typeface="Arial" panose="020B0604020202020204" pitchFamily="34" charset="0"/>
              </a:rPr>
              <a:t>2</a:t>
            </a:r>
            <a:r>
              <a:rPr lang="ru-RU" sz="2000" dirty="0" smtClean="0">
                <a:latin typeface="Arial Black" panose="020B0A04020102020204" pitchFamily="34" charset="0"/>
                <a:cs typeface="Arial" panose="020B0604020202020204" pitchFamily="34" charset="0"/>
              </a:rPr>
              <a:t>,0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8829116"/>
              </p:ext>
            </p:extLst>
          </p:nvPr>
        </p:nvGraphicFramePr>
        <p:xfrm>
          <a:off x="442912" y="2058609"/>
          <a:ext cx="11306176" cy="43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3088">
                  <a:extLst>
                    <a:ext uri="{9D8B030D-6E8A-4147-A177-3AD203B41FA5}">
                      <a16:colId xmlns:a16="http://schemas.microsoft.com/office/drawing/2014/main" val="165638192"/>
                    </a:ext>
                  </a:extLst>
                </a:gridCol>
                <a:gridCol w="5653088">
                  <a:extLst>
                    <a:ext uri="{9D8B030D-6E8A-4147-A177-3AD203B41FA5}">
                      <a16:colId xmlns:a16="http://schemas.microsoft.com/office/drawing/2014/main" val="4136913185"/>
                    </a:ext>
                  </a:extLst>
                </a:gridCol>
              </a:tblGrid>
              <a:tr h="463609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Сильные стороны</a:t>
                      </a:r>
                      <a:endParaRPr lang="ru-RU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Области совершенствования</a:t>
                      </a:r>
                      <a:endParaRPr lang="ru-RU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8016438"/>
                  </a:ext>
                </a:extLst>
              </a:tr>
              <a:tr h="3932903">
                <a:tc>
                  <a:txBody>
                    <a:bodyPr/>
                    <a:lstStyle/>
                    <a:p>
                      <a:pPr marL="285750" indent="-285750" rtl="0" fontAlgn="base">
                        <a:spcBef>
                          <a:spcPts val="1200"/>
                        </a:spcBef>
                        <a:buFont typeface="Wingdings" panose="05000000000000000000" pitchFamily="2" charset="2"/>
                        <a:buChar char="Ø"/>
                      </a:pPr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Высокий процент </a:t>
                      </a:r>
                      <a:r>
                        <a:rPr lang="ru-RU" sz="1800" b="0" i="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остепененности</a:t>
                      </a:r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ППС (82,8%)</a:t>
                      </a:r>
                    </a:p>
                    <a:p>
                      <a:pPr marL="285750" indent="-285750" rtl="0" fontAlgn="base">
                        <a:spcBef>
                          <a:spcPts val="1200"/>
                        </a:spcBef>
                        <a:buFont typeface="Wingdings" panose="05000000000000000000" pitchFamily="2" charset="2"/>
                        <a:buChar char="Ø"/>
                      </a:pPr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Наличие кадрового резерва</a:t>
                      </a:r>
                    </a:p>
                    <a:p>
                      <a:endParaRPr lang="ru-RU" sz="18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Привлечение преподавателей в возрасте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до 39 лет</a:t>
                      </a:r>
                      <a:endParaRPr lang="ru-R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78863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7898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4977" y="287118"/>
            <a:ext cx="901561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Качество организационно-управленческой</a:t>
            </a:r>
          </a:p>
          <a:p>
            <a:r>
              <a:rPr lang="ru-RU" sz="28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деятельности</a:t>
            </a:r>
            <a:endParaRPr lang="ru-RU" sz="28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471750"/>
              </p:ext>
            </p:extLst>
          </p:nvPr>
        </p:nvGraphicFramePr>
        <p:xfrm>
          <a:off x="442913" y="1483736"/>
          <a:ext cx="11306176" cy="49694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3088">
                  <a:extLst>
                    <a:ext uri="{9D8B030D-6E8A-4147-A177-3AD203B41FA5}">
                      <a16:colId xmlns:a16="http://schemas.microsoft.com/office/drawing/2014/main" val="165638192"/>
                    </a:ext>
                  </a:extLst>
                </a:gridCol>
                <a:gridCol w="5653088">
                  <a:extLst>
                    <a:ext uri="{9D8B030D-6E8A-4147-A177-3AD203B41FA5}">
                      <a16:colId xmlns:a16="http://schemas.microsoft.com/office/drawing/2014/main" val="4136913185"/>
                    </a:ext>
                  </a:extLst>
                </a:gridCol>
              </a:tblGrid>
              <a:tr h="524025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Сильные стороны</a:t>
                      </a:r>
                      <a:endParaRPr lang="ru-RU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Области совершенствования</a:t>
                      </a:r>
                      <a:endParaRPr lang="ru-RU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8016438"/>
                  </a:ext>
                </a:extLst>
              </a:tr>
              <a:tr h="4445427"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1200"/>
                        </a:spcBef>
                        <a:buFont typeface="Wingdings" panose="05000000000000000000" pitchFamily="2" charset="2"/>
                        <a:buChar char="Ø"/>
                      </a:pPr>
                      <a:r>
                        <a:rPr lang="ru-R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Документы систематизированы в соответствии с номенклатурой дел</a:t>
                      </a:r>
                    </a:p>
                    <a:p>
                      <a:pPr marL="285750" indent="-285750">
                        <a:spcBef>
                          <a:spcPts val="1200"/>
                        </a:spcBef>
                        <a:buFont typeface="Wingdings" panose="05000000000000000000" pitchFamily="2" charset="2"/>
                        <a:buChar char="Ø"/>
                      </a:pPr>
                      <a:r>
                        <a:rPr lang="ru-R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Назначен ответственный за ведение делопроизводства</a:t>
                      </a:r>
                    </a:p>
                    <a:p>
                      <a:pPr marL="285750" indent="-285750">
                        <a:spcBef>
                          <a:spcPts val="1200"/>
                        </a:spcBef>
                        <a:buFont typeface="Wingdings" panose="05000000000000000000" pitchFamily="2" charset="2"/>
                        <a:buChar char="Ø"/>
                      </a:pPr>
                      <a:r>
                        <a:rPr lang="ru-R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Делопроизводство кафедры ведется в соответствии с Инструкцией по делопроизводству университета</a:t>
                      </a:r>
                    </a:p>
                    <a:p>
                      <a:pPr marL="285750" indent="-285750">
                        <a:spcBef>
                          <a:spcPts val="1200"/>
                        </a:spcBef>
                        <a:buFont typeface="Wingdings" panose="05000000000000000000" pitchFamily="2" charset="2"/>
                        <a:buChar char="Ø"/>
                      </a:pPr>
                      <a:r>
                        <a:rPr lang="ru-R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Соблюдаются сроки хранения и уничтожения дел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endParaRPr lang="ru-R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ru-R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Совершенствование электронного документооборота</a:t>
                      </a:r>
                      <a:endParaRPr lang="ru-R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78863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2175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4977" y="287118"/>
            <a:ext cx="60564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Качество учебного процесса</a:t>
            </a:r>
            <a:endParaRPr lang="ru-RU" sz="28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3270699"/>
              </p:ext>
            </p:extLst>
          </p:nvPr>
        </p:nvGraphicFramePr>
        <p:xfrm>
          <a:off x="442913" y="1041149"/>
          <a:ext cx="11306176" cy="54120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3088">
                  <a:extLst>
                    <a:ext uri="{9D8B030D-6E8A-4147-A177-3AD203B41FA5}">
                      <a16:colId xmlns:a16="http://schemas.microsoft.com/office/drawing/2014/main" val="165638192"/>
                    </a:ext>
                  </a:extLst>
                </a:gridCol>
                <a:gridCol w="5653088">
                  <a:extLst>
                    <a:ext uri="{9D8B030D-6E8A-4147-A177-3AD203B41FA5}">
                      <a16:colId xmlns:a16="http://schemas.microsoft.com/office/drawing/2014/main" val="4136913185"/>
                    </a:ext>
                  </a:extLst>
                </a:gridCol>
              </a:tblGrid>
              <a:tr h="570695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Сильные стороны</a:t>
                      </a:r>
                      <a:endParaRPr lang="ru-RU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Области совершенствования</a:t>
                      </a:r>
                      <a:endParaRPr lang="ru-RU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8016438"/>
                  </a:ext>
                </a:extLst>
              </a:tr>
              <a:tr h="4841344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Средний балл промежуточной аттестации по экзаменационной дисциплине варьирует 4,0 - 4,6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Проанализировать оценочные средства по экзаменационной дисциплине, особенно по специальности «Медицинская биохимия» (средний</a:t>
                      </a:r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балл</a:t>
                      </a:r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– 4,6)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78863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6564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4977" y="287118"/>
            <a:ext cx="81932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Качество учебно-методической работы</a:t>
            </a:r>
            <a:endParaRPr lang="ru-RU" sz="28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1493484"/>
              </p:ext>
            </p:extLst>
          </p:nvPr>
        </p:nvGraphicFramePr>
        <p:xfrm>
          <a:off x="442913" y="1041149"/>
          <a:ext cx="11306176" cy="54120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3088">
                  <a:extLst>
                    <a:ext uri="{9D8B030D-6E8A-4147-A177-3AD203B41FA5}">
                      <a16:colId xmlns:a16="http://schemas.microsoft.com/office/drawing/2014/main" val="165638192"/>
                    </a:ext>
                  </a:extLst>
                </a:gridCol>
                <a:gridCol w="5653088">
                  <a:extLst>
                    <a:ext uri="{9D8B030D-6E8A-4147-A177-3AD203B41FA5}">
                      <a16:colId xmlns:a16="http://schemas.microsoft.com/office/drawing/2014/main" val="4136913185"/>
                    </a:ext>
                  </a:extLst>
                </a:gridCol>
              </a:tblGrid>
              <a:tr h="570695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Сильные стороны</a:t>
                      </a:r>
                      <a:endParaRPr lang="ru-RU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Области совершенствования</a:t>
                      </a:r>
                      <a:endParaRPr lang="ru-RU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8016438"/>
                  </a:ext>
                </a:extLst>
              </a:tr>
              <a:tr h="4841344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ru-R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Обеспеченность РПД и ПП составляет 100%, форма</a:t>
                      </a:r>
                      <a:r>
                        <a:rPr lang="ru-RU" sz="1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рабочих программ соответствует требованиям вуза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ru-RU" sz="18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ru-RU" sz="1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Ведется систематическая работа по подготовке методических изданий (12 изданий за 5 лет)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endParaRPr lang="ru-RU" sz="18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ru-RU" sz="1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Активная разработка и реализация программ ДПО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endParaRPr lang="ru-RU" sz="18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endParaRPr lang="ru-RU" sz="18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endParaRPr lang="ru-RU" sz="18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endParaRPr lang="ru-R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ru-RU" sz="1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Выполнить проверку соотнесения оценочных средств промежуточной аттестации с результатами освоения дисциплины (компетенциями) в разделе «Оценочные средства» РПД</a:t>
                      </a:r>
                    </a:p>
                    <a:p>
                      <a:endParaRPr lang="ru-R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78863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0704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4977" y="287118"/>
            <a:ext cx="98315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err="1" smtClean="0">
                <a:solidFill>
                  <a:srgbClr val="C00000"/>
                </a:solidFill>
                <a:latin typeface="Arial Black" panose="020B0A04020102020204" pitchFamily="34" charset="0"/>
              </a:rPr>
              <a:t>Цифровизация</a:t>
            </a:r>
            <a:r>
              <a:rPr lang="ru-RU" sz="28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 образовательной деятельности</a:t>
            </a:r>
            <a:endParaRPr lang="ru-RU" sz="28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6924922"/>
              </p:ext>
            </p:extLst>
          </p:nvPr>
        </p:nvGraphicFramePr>
        <p:xfrm>
          <a:off x="442913" y="1041149"/>
          <a:ext cx="11306176" cy="54120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3088">
                  <a:extLst>
                    <a:ext uri="{9D8B030D-6E8A-4147-A177-3AD203B41FA5}">
                      <a16:colId xmlns:a16="http://schemas.microsoft.com/office/drawing/2014/main" val="165638192"/>
                    </a:ext>
                  </a:extLst>
                </a:gridCol>
                <a:gridCol w="5653088">
                  <a:extLst>
                    <a:ext uri="{9D8B030D-6E8A-4147-A177-3AD203B41FA5}">
                      <a16:colId xmlns:a16="http://schemas.microsoft.com/office/drawing/2014/main" val="4136913185"/>
                    </a:ext>
                  </a:extLst>
                </a:gridCol>
              </a:tblGrid>
              <a:tr h="570695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Сильные стороны</a:t>
                      </a:r>
                      <a:endParaRPr lang="ru-RU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Области совершенствования</a:t>
                      </a:r>
                      <a:endParaRPr lang="ru-RU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8016438"/>
                  </a:ext>
                </a:extLst>
              </a:tr>
              <a:tr h="4841344">
                <a:tc>
                  <a:txBody>
                    <a:bodyPr/>
                    <a:lstStyle/>
                    <a:p>
                      <a:pPr marL="285750" indent="-285750" rtl="0" fontAlgn="base">
                        <a:spcBef>
                          <a:spcPts val="0"/>
                        </a:spcBef>
                        <a:spcAft>
                          <a:spcPts val="12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ППС кафедры системно работают над содержанием электронных курсов в СДО </a:t>
                      </a:r>
                      <a:r>
                        <a:rPr lang="ru-RU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Moodle</a:t>
                      </a:r>
                      <a:endParaRPr lang="ru-RU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 rtl="0" fontAlgn="base">
                        <a:spcBef>
                          <a:spcPts val="0"/>
                        </a:spcBef>
                        <a:spcAft>
                          <a:spcPts val="12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Совместно с кафедрой медицинской и биологической физики подготовлен МООК «Информационные системы хранения медицинских данных» в 2023 году</a:t>
                      </a:r>
                    </a:p>
                    <a:p>
                      <a:pPr marL="285750" indent="-285750" rtl="0" fontAlgn="base">
                        <a:spcBef>
                          <a:spcPts val="0"/>
                        </a:spcBef>
                        <a:spcAft>
                          <a:spcPts val="1200"/>
                        </a:spcAft>
                        <a:buFont typeface="Wingdings" panose="05000000000000000000" pitchFamily="2" charset="2"/>
                        <a:buChar char="Ø"/>
                      </a:pP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 rtl="0" fontAlgn="base">
                        <a:spcAft>
                          <a:spcPts val="12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Планировать запись </a:t>
                      </a:r>
                      <a:r>
                        <a:rPr lang="ru-RU" sz="1800" b="0" i="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видеолекций</a:t>
                      </a:r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по Истории медицины</a:t>
                      </a:r>
                    </a:p>
                    <a:p>
                      <a:pPr marL="342900" indent="-342900" rtl="0" fontAlgn="base"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 структуре электронных курсов активнее использовать интерактивные возможности</a:t>
                      </a:r>
                      <a:endParaRPr lang="ru-RU" sz="1800" b="0" i="0" u="none" strike="noStrike" kern="1200" baseline="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360363" rtl="0" fontAlgn="base"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СДО </a:t>
                      </a:r>
                      <a:r>
                        <a:rPr lang="ru-RU" sz="1800" b="0" i="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Moodle</a:t>
                      </a:r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(например, h5p)</a:t>
                      </a:r>
                    </a:p>
                    <a:p>
                      <a:pPr marL="342900" indent="-342900" rtl="0" fontAlgn="base"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Разработать открытый электронный курс по проблематике кафедры (с учетом конкурентоспособности и востребованности)</a:t>
                      </a:r>
                    </a:p>
                    <a:p>
                      <a:pPr marL="342900" indent="-342900" rtl="0" fontAlgn="base">
                        <a:spcAft>
                          <a:spcPts val="12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Повысить квалификацию в области использования ИКТ в обучении</a:t>
                      </a:r>
                    </a:p>
                    <a:p>
                      <a:pPr marL="342900" indent="-342900" rtl="0" fontAlgn="base">
                        <a:spcAft>
                          <a:spcPts val="1200"/>
                        </a:spcAft>
                        <a:buFont typeface="Wingdings" panose="05000000000000000000" pitchFamily="2" charset="2"/>
                        <a:buChar char="Ø"/>
                      </a:pPr>
                      <a:endParaRPr lang="ru-RU" sz="1800" b="0" i="0" u="none" strike="noStrike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78863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5497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4977" y="287118"/>
            <a:ext cx="106490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Качество научно-исследовательской деятельности</a:t>
            </a:r>
            <a:endParaRPr lang="ru-RU" sz="28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023157"/>
              </p:ext>
            </p:extLst>
          </p:nvPr>
        </p:nvGraphicFramePr>
        <p:xfrm>
          <a:off x="442913" y="1041149"/>
          <a:ext cx="11306176" cy="54120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3088">
                  <a:extLst>
                    <a:ext uri="{9D8B030D-6E8A-4147-A177-3AD203B41FA5}">
                      <a16:colId xmlns:a16="http://schemas.microsoft.com/office/drawing/2014/main" val="165638192"/>
                    </a:ext>
                  </a:extLst>
                </a:gridCol>
                <a:gridCol w="5653088">
                  <a:extLst>
                    <a:ext uri="{9D8B030D-6E8A-4147-A177-3AD203B41FA5}">
                      <a16:colId xmlns:a16="http://schemas.microsoft.com/office/drawing/2014/main" val="4136913185"/>
                    </a:ext>
                  </a:extLst>
                </a:gridCol>
              </a:tblGrid>
              <a:tr h="570695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Сильные стороны</a:t>
                      </a:r>
                      <a:endParaRPr lang="ru-RU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Области совершенствования</a:t>
                      </a:r>
                      <a:endParaRPr lang="ru-RU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8016438"/>
                  </a:ext>
                </a:extLst>
              </a:tr>
              <a:tr h="4841344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ru-R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Изначально высокое и постоянно увеличивающееся количество научной продукции, ежегодные защиты диссертаций, большое количество докладов на конференциях различного уровня</a:t>
                      </a:r>
                      <a:endParaRPr lang="ru-R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ru-R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Есть большой потенциал для публикаций высокого уровня (Q1 белого списка РЦНИ), в том числе в соавторстве с молодыми учеными вуза</a:t>
                      </a:r>
                      <a:endParaRPr lang="ru-R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78863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6923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985</TotalTime>
  <Words>1643</Words>
  <Application>Microsoft Office PowerPoint</Application>
  <PresentationFormat>Широкоэкранный</PresentationFormat>
  <Paragraphs>332</Paragraphs>
  <Slides>22</Slides>
  <Notes>20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30" baseType="lpstr">
      <vt:lpstr>Arial</vt:lpstr>
      <vt:lpstr>Arial Black</vt:lpstr>
      <vt:lpstr>Arial Narrow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irhala</dc:creator>
  <cp:lastModifiedBy>irhala</cp:lastModifiedBy>
  <cp:revision>171</cp:revision>
  <cp:lastPrinted>2024-12-13T13:02:55Z</cp:lastPrinted>
  <dcterms:created xsi:type="dcterms:W3CDTF">2024-12-06T08:41:18Z</dcterms:created>
  <dcterms:modified xsi:type="dcterms:W3CDTF">2025-02-19T05:53:46Z</dcterms:modified>
</cp:coreProperties>
</file>